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8" r:id="rId4"/>
    <p:sldId id="258" r:id="rId5"/>
    <p:sldId id="259" r:id="rId6"/>
    <p:sldId id="260" r:id="rId7"/>
    <p:sldId id="261" r:id="rId8"/>
    <p:sldId id="262" r:id="rId9"/>
    <p:sldId id="263" r:id="rId10"/>
    <p:sldId id="264" r:id="rId11"/>
    <p:sldId id="269" r:id="rId12"/>
    <p:sldId id="265" r:id="rId13"/>
    <p:sldId id="266" r:id="rId14"/>
    <p:sldId id="270" r:id="rId15"/>
    <p:sldId id="267"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23720DD-5B6D-40BF-8493-A6B52D484E6B}" type="datetimeFigureOut">
              <a:rPr lang="tr-TR" smtClean="0"/>
              <a:t>19.09.2020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19.09.2020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19.09.2020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19.09.2020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95" name="Title 94"/>
          <p:cNvSpPr>
            <a:spLocks noGrp="1"/>
          </p:cNvSpPr>
          <p:nvPr>
            <p:ph type="title"/>
          </p:nvPr>
        </p:nvSpPr>
        <p:spPr>
          <a:xfrm>
            <a:off x="457200" y="4463568"/>
            <a:ext cx="8305800" cy="1143000"/>
          </a:xfrm>
        </p:spPr>
        <p:txBody>
          <a:bodyPr/>
          <a:lstStyle/>
          <a:p>
            <a:r>
              <a:rPr lang="tr-TR" smtClean="0"/>
              <a:t>Asıl başlık stili için tıklatın</a:t>
            </a:r>
            <a:endParaRPr lang="en-US"/>
          </a:p>
        </p:txBody>
      </p:sp>
      <p:sp>
        <p:nvSpPr>
          <p:cNvPr id="2" name="Date Placeholder 1"/>
          <p:cNvSpPr>
            <a:spLocks noGrp="1"/>
          </p:cNvSpPr>
          <p:nvPr>
            <p:ph type="dt" sz="half" idx="10"/>
          </p:nvPr>
        </p:nvSpPr>
        <p:spPr/>
        <p:txBody>
          <a:bodyPr/>
          <a:lstStyle/>
          <a:p>
            <a:fld id="{A23720DD-5B6D-40BF-8493-A6B52D484E6B}" type="datetimeFigureOut">
              <a:rPr lang="tr-TR" smtClean="0"/>
              <a:t>19.09.2020</a:t>
            </a:fld>
            <a:endParaRPr lang="tr-TR"/>
          </a:p>
        </p:txBody>
      </p:sp>
      <p:sp>
        <p:nvSpPr>
          <p:cNvPr id="91" name="Footer Placeholder 90"/>
          <p:cNvSpPr>
            <a:spLocks noGrp="1"/>
          </p:cNvSpPr>
          <p:nvPr>
            <p:ph type="ftr" sz="quarter" idx="11"/>
          </p:nvPr>
        </p:nvSpPr>
        <p:spPr/>
        <p:txBody>
          <a:bodyPr/>
          <a:lstStyle/>
          <a:p>
            <a:endParaRPr lang="tr-TR"/>
          </a:p>
        </p:txBody>
      </p:sp>
      <p:sp>
        <p:nvSpPr>
          <p:cNvPr id="92" name="Slide Number Placeholder 91"/>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19.09.2020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19.09.2020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19.09.2020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19.09.2020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19.09.2020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19.09.2020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t>19.09.2020</a:t>
            </a:fld>
            <a:endParaRPr lang="tr-T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err="1" smtClean="0"/>
              <a:t>Kpss</a:t>
            </a:r>
            <a:r>
              <a:rPr lang="tr-TR" dirty="0" smtClean="0"/>
              <a:t> Ortaöğretim Bilgilendirme</a:t>
            </a:r>
            <a:endParaRPr lang="tr-TR" dirty="0"/>
          </a:p>
        </p:txBody>
      </p:sp>
      <p:sp>
        <p:nvSpPr>
          <p:cNvPr id="3" name="Alt Başlık 2"/>
          <p:cNvSpPr>
            <a:spLocks noGrp="1"/>
          </p:cNvSpPr>
          <p:nvPr>
            <p:ph type="subTitle" idx="1"/>
          </p:nvPr>
        </p:nvSpPr>
        <p:spPr/>
        <p:txBody>
          <a:bodyPr/>
          <a:lstStyle/>
          <a:p>
            <a:r>
              <a:rPr lang="tr-TR" dirty="0" smtClean="0"/>
              <a:t>Ayşe DOĞAN</a:t>
            </a:r>
          </a:p>
          <a:p>
            <a:r>
              <a:rPr lang="tr-TR" dirty="0" smtClean="0"/>
              <a:t>Psikolojik Danışman</a:t>
            </a:r>
            <a:endParaRPr lang="tr-TR" dirty="0"/>
          </a:p>
        </p:txBody>
      </p:sp>
    </p:spTree>
    <p:extLst>
      <p:ext uri="{BB962C8B-B14F-4D97-AF65-F5344CB8AC3E}">
        <p14:creationId xmlns:p14="http://schemas.microsoft.com/office/powerpoint/2010/main" val="2919641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Girişte Yanınızda Bulunabilecekler</a:t>
            </a:r>
            <a:endParaRPr lang="tr-TR"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Giriş belgesi</a:t>
            </a:r>
          </a:p>
          <a:p>
            <a:r>
              <a:rPr lang="tr-TR" dirty="0" err="1" smtClean="0"/>
              <a:t>Tc</a:t>
            </a:r>
            <a:r>
              <a:rPr lang="tr-TR" dirty="0" smtClean="0"/>
              <a:t> kimlik kartı</a:t>
            </a:r>
          </a:p>
          <a:p>
            <a:r>
              <a:rPr lang="tr-TR" dirty="0" smtClean="0"/>
              <a:t>Şeffaf </a:t>
            </a:r>
            <a:r>
              <a:rPr lang="tr-TR" dirty="0"/>
              <a:t>pet şişe içinde su </a:t>
            </a:r>
            <a:endParaRPr lang="tr-TR" dirty="0" smtClean="0"/>
          </a:p>
        </p:txBody>
      </p:sp>
    </p:spTree>
    <p:extLst>
      <p:ext uri="{BB962C8B-B14F-4D97-AF65-F5344CB8AC3E}">
        <p14:creationId xmlns:p14="http://schemas.microsoft.com/office/powerpoint/2010/main" val="1840033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DİKKAT:</a:t>
            </a:r>
          </a:p>
        </p:txBody>
      </p:sp>
      <p:sp>
        <p:nvSpPr>
          <p:cNvPr id="3" name="İçerik Yer Tutucusu 2"/>
          <p:cNvSpPr>
            <a:spLocks noGrp="1"/>
          </p:cNvSpPr>
          <p:nvPr>
            <p:ph idx="1"/>
          </p:nvPr>
        </p:nvSpPr>
        <p:spPr/>
        <p:txBody>
          <a:bodyPr/>
          <a:lstStyle/>
          <a:p>
            <a:endParaRPr lang="tr-TR" dirty="0" smtClean="0"/>
          </a:p>
          <a:p>
            <a:endParaRPr lang="tr-TR" dirty="0"/>
          </a:p>
          <a:p>
            <a:r>
              <a:rPr lang="tr-TR" dirty="0" smtClean="0"/>
              <a:t>Adaylar</a:t>
            </a:r>
            <a:r>
              <a:rPr lang="tr-TR" dirty="0"/>
              <a:t>, sınav günü saat 10.00’dan sonra sınav binalarına, sınavın cevaplama süresi başladıktan sonra sınav salonlarına alınmayacaklardır. </a:t>
            </a:r>
          </a:p>
          <a:p>
            <a:endParaRPr lang="tr-TR" dirty="0"/>
          </a:p>
        </p:txBody>
      </p:sp>
    </p:spTree>
    <p:extLst>
      <p:ext uri="{BB962C8B-B14F-4D97-AF65-F5344CB8AC3E}">
        <p14:creationId xmlns:p14="http://schemas.microsoft.com/office/powerpoint/2010/main" val="3873319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Sınavdan Çıkış Şartları</a:t>
            </a:r>
            <a:endParaRPr lang="tr-TR" dirty="0"/>
          </a:p>
        </p:txBody>
      </p:sp>
      <p:sp>
        <p:nvSpPr>
          <p:cNvPr id="3" name="İçerik Yer Tutucusu 2"/>
          <p:cNvSpPr>
            <a:spLocks noGrp="1"/>
          </p:cNvSpPr>
          <p:nvPr>
            <p:ph idx="1"/>
          </p:nvPr>
        </p:nvSpPr>
        <p:spPr/>
        <p:txBody>
          <a:bodyPr>
            <a:normAutofit/>
          </a:bodyPr>
          <a:lstStyle/>
          <a:p>
            <a:endParaRPr lang="tr-TR" dirty="0" smtClean="0"/>
          </a:p>
          <a:p>
            <a:r>
              <a:rPr lang="tr-TR" dirty="0" smtClean="0"/>
              <a:t>Sınav </a:t>
            </a:r>
            <a:r>
              <a:rPr lang="tr-TR" dirty="0"/>
              <a:t>evrakı dağıtıldıktan sonra adayların; KPSS </a:t>
            </a:r>
            <a:r>
              <a:rPr lang="tr-TR" dirty="0" err="1"/>
              <a:t>Ortaöğretim’de</a:t>
            </a:r>
            <a:r>
              <a:rPr lang="tr-TR" dirty="0"/>
              <a:t> sınav süresinin ilk 100 dakikası tamamlanmadan ve son 15 dakikası içinde, </a:t>
            </a:r>
            <a:endParaRPr lang="tr-TR" dirty="0" smtClean="0"/>
          </a:p>
          <a:p>
            <a:r>
              <a:rPr lang="tr-TR" dirty="0" err="1" smtClean="0"/>
              <a:t>DHBT’de</a:t>
            </a:r>
            <a:r>
              <a:rPr lang="tr-TR" dirty="0" smtClean="0"/>
              <a:t> </a:t>
            </a:r>
            <a:r>
              <a:rPr lang="tr-TR" dirty="0"/>
              <a:t>sınav süresince sınav salonunu terk etmeleri yasaktır. </a:t>
            </a:r>
            <a:endParaRPr lang="tr-TR" dirty="0" smtClean="0"/>
          </a:p>
          <a:p>
            <a:r>
              <a:rPr lang="tr-TR" dirty="0" smtClean="0"/>
              <a:t>Sınav </a:t>
            </a:r>
            <a:r>
              <a:rPr lang="tr-TR" dirty="0"/>
              <a:t>sırasında adayların, kısa bir süre için bile olsa (tuvalete gitmek dâhil) sınav salonundan çıkmaları yasaktır. Bu durumdaki adaylara kesinlikle izin verilmeyecektir. </a:t>
            </a:r>
          </a:p>
        </p:txBody>
      </p:sp>
    </p:spTree>
    <p:extLst>
      <p:ext uri="{BB962C8B-B14F-4D97-AF65-F5344CB8AC3E}">
        <p14:creationId xmlns:p14="http://schemas.microsoft.com/office/powerpoint/2010/main" val="706012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Sınav </a:t>
            </a:r>
            <a:r>
              <a:rPr lang="tr-TR" dirty="0" smtClean="0"/>
              <a:t>Konuları(DHBT):</a:t>
            </a:r>
            <a:endParaRPr lang="tr-TR" dirty="0"/>
          </a:p>
        </p:txBody>
      </p:sp>
      <p:sp>
        <p:nvSpPr>
          <p:cNvPr id="3" name="İçerik Yer Tutucusu 2"/>
          <p:cNvSpPr>
            <a:spLocks noGrp="1"/>
          </p:cNvSpPr>
          <p:nvPr>
            <p:ph idx="1"/>
          </p:nvPr>
        </p:nvSpPr>
        <p:spPr/>
        <p:txBody>
          <a:bodyPr>
            <a:normAutofit fontScale="92500"/>
          </a:bodyPr>
          <a:lstStyle/>
          <a:p>
            <a:r>
              <a:rPr lang="tr-TR" dirty="0" smtClean="0"/>
              <a:t>Sınavda </a:t>
            </a:r>
            <a:r>
              <a:rPr lang="tr-TR" dirty="0"/>
              <a:t>adaylara, çoktan seçmeli 40 sorudan oluşan Alan Bilgisi Testi uygulanacaktır. </a:t>
            </a:r>
            <a:endParaRPr lang="tr-TR" dirty="0" smtClean="0"/>
          </a:p>
          <a:p>
            <a:r>
              <a:rPr lang="tr-TR" dirty="0" smtClean="0"/>
              <a:t>Testte </a:t>
            </a:r>
            <a:r>
              <a:rPr lang="tr-TR" dirty="0"/>
              <a:t>yer alan ilk 20 soru (DHBT-1) temel din bilgisi sorularından oluşacaktır ve tüm öğrenim düzeyleri için ortak olacaktır</a:t>
            </a:r>
            <a:r>
              <a:rPr lang="tr-TR" dirty="0" smtClean="0"/>
              <a:t>.</a:t>
            </a:r>
          </a:p>
          <a:p>
            <a:r>
              <a:rPr lang="tr-TR" dirty="0" smtClean="0"/>
              <a:t> </a:t>
            </a:r>
            <a:r>
              <a:rPr lang="tr-TR" dirty="0"/>
              <a:t>Konu başlıkları aşağıda verilmiştir: </a:t>
            </a:r>
            <a:endParaRPr lang="tr-TR" dirty="0" smtClean="0"/>
          </a:p>
          <a:p>
            <a:r>
              <a:rPr lang="tr-TR" dirty="0" smtClean="0"/>
              <a:t>a</a:t>
            </a:r>
            <a:r>
              <a:rPr lang="tr-TR" dirty="0"/>
              <a:t>) İslam İnanç Esasları </a:t>
            </a:r>
            <a:endParaRPr lang="tr-TR" dirty="0" smtClean="0"/>
          </a:p>
          <a:p>
            <a:r>
              <a:rPr lang="tr-TR" dirty="0" smtClean="0"/>
              <a:t>b</a:t>
            </a:r>
            <a:r>
              <a:rPr lang="tr-TR" dirty="0"/>
              <a:t>) İslam İbadet Esasları </a:t>
            </a:r>
            <a:endParaRPr lang="tr-TR" dirty="0" smtClean="0"/>
          </a:p>
          <a:p>
            <a:r>
              <a:rPr lang="tr-TR" dirty="0" smtClean="0"/>
              <a:t>c</a:t>
            </a:r>
            <a:r>
              <a:rPr lang="tr-TR" dirty="0"/>
              <a:t>) Kur’an Bilgisi (Kur’an tarihi, </a:t>
            </a:r>
            <a:r>
              <a:rPr lang="tr-TR" dirty="0" err="1"/>
              <a:t>tecvid</a:t>
            </a:r>
            <a:r>
              <a:rPr lang="tr-TR" dirty="0"/>
              <a:t>, Kur’an’ı anlama ve meal bilgisi) </a:t>
            </a:r>
            <a:endParaRPr lang="tr-TR" dirty="0" smtClean="0"/>
          </a:p>
          <a:p>
            <a:r>
              <a:rPr lang="tr-TR" dirty="0" smtClean="0"/>
              <a:t>d</a:t>
            </a:r>
            <a:r>
              <a:rPr lang="tr-TR" dirty="0"/>
              <a:t>) Siyer </a:t>
            </a:r>
            <a:endParaRPr lang="tr-TR" dirty="0" smtClean="0"/>
          </a:p>
          <a:p>
            <a:r>
              <a:rPr lang="tr-TR" dirty="0" smtClean="0"/>
              <a:t>e</a:t>
            </a:r>
            <a:r>
              <a:rPr lang="tr-TR" dirty="0"/>
              <a:t>) İslam </a:t>
            </a:r>
            <a:r>
              <a:rPr lang="tr-TR" dirty="0" smtClean="0"/>
              <a:t>Ahlakı</a:t>
            </a:r>
            <a:endParaRPr lang="tr-TR" dirty="0"/>
          </a:p>
        </p:txBody>
      </p:sp>
    </p:spTree>
    <p:extLst>
      <p:ext uri="{BB962C8B-B14F-4D97-AF65-F5344CB8AC3E}">
        <p14:creationId xmlns:p14="http://schemas.microsoft.com/office/powerpoint/2010/main" val="3632579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Sınav Konuları(DHBT):</a:t>
            </a:r>
          </a:p>
        </p:txBody>
      </p:sp>
      <p:sp>
        <p:nvSpPr>
          <p:cNvPr id="3" name="İçerik Yer Tutucusu 2"/>
          <p:cNvSpPr>
            <a:spLocks noGrp="1"/>
          </p:cNvSpPr>
          <p:nvPr>
            <p:ph idx="1"/>
          </p:nvPr>
        </p:nvSpPr>
        <p:spPr/>
        <p:txBody>
          <a:bodyPr>
            <a:normAutofit fontScale="70000" lnSpcReduction="20000"/>
          </a:bodyPr>
          <a:lstStyle/>
          <a:p>
            <a:r>
              <a:rPr lang="tr-TR" dirty="0"/>
              <a:t>İkinci 20 soru (DHBT-2) adayların öğrenim düzeyine göre farklılık gösterecektir. </a:t>
            </a:r>
            <a:endParaRPr lang="tr-TR" dirty="0" smtClean="0"/>
          </a:p>
          <a:p>
            <a:r>
              <a:rPr lang="tr-TR" dirty="0" smtClean="0"/>
              <a:t>Bu </a:t>
            </a:r>
            <a:r>
              <a:rPr lang="tr-TR" dirty="0"/>
              <a:t>sorular, lisans düzeyinde sınava katılacaklar için İlahiyat Fakültesi müfredatını, ön lisans düzeyinde sınava katılacaklar için İlahiyat ön lisans programı müfredatını, ortaöğretim düzeyinde sınava katılacaklar için İmam Hatip Okulları müfredatını içeren sorulardan oluşacaktır. </a:t>
            </a:r>
            <a:endParaRPr lang="tr-TR" dirty="0" smtClean="0"/>
          </a:p>
          <a:p>
            <a:pPr marL="0" indent="0">
              <a:buNone/>
            </a:pPr>
            <a:r>
              <a:rPr lang="tr-TR" dirty="0" smtClean="0"/>
              <a:t>Konu </a:t>
            </a:r>
            <a:r>
              <a:rPr lang="tr-TR" dirty="0"/>
              <a:t>başlıkları aşağıda verilmiştir: </a:t>
            </a:r>
            <a:endParaRPr lang="tr-TR" dirty="0" smtClean="0"/>
          </a:p>
          <a:p>
            <a:r>
              <a:rPr lang="tr-TR" dirty="0" smtClean="0"/>
              <a:t>a</a:t>
            </a:r>
            <a:r>
              <a:rPr lang="tr-TR" dirty="0"/>
              <a:t>) Tefsir </a:t>
            </a:r>
            <a:endParaRPr lang="tr-TR" dirty="0" smtClean="0"/>
          </a:p>
          <a:p>
            <a:r>
              <a:rPr lang="tr-TR" dirty="0" smtClean="0"/>
              <a:t>b</a:t>
            </a:r>
            <a:r>
              <a:rPr lang="tr-TR" dirty="0"/>
              <a:t>) Fıkıh </a:t>
            </a:r>
            <a:endParaRPr lang="tr-TR" dirty="0" smtClean="0"/>
          </a:p>
          <a:p>
            <a:r>
              <a:rPr lang="tr-TR" dirty="0" smtClean="0"/>
              <a:t>c</a:t>
            </a:r>
            <a:r>
              <a:rPr lang="tr-TR" dirty="0"/>
              <a:t>) Hadis </a:t>
            </a:r>
            <a:endParaRPr lang="tr-TR" dirty="0" smtClean="0"/>
          </a:p>
          <a:p>
            <a:r>
              <a:rPr lang="tr-TR" dirty="0" smtClean="0"/>
              <a:t>d</a:t>
            </a:r>
            <a:r>
              <a:rPr lang="tr-TR" dirty="0"/>
              <a:t>) </a:t>
            </a:r>
            <a:r>
              <a:rPr lang="tr-TR" dirty="0" err="1"/>
              <a:t>Akaid</a:t>
            </a:r>
            <a:r>
              <a:rPr lang="tr-TR" dirty="0"/>
              <a:t> ve Kelam </a:t>
            </a:r>
            <a:endParaRPr lang="tr-TR" dirty="0" smtClean="0"/>
          </a:p>
          <a:p>
            <a:r>
              <a:rPr lang="tr-TR" dirty="0" smtClean="0"/>
              <a:t>e</a:t>
            </a:r>
            <a:r>
              <a:rPr lang="tr-TR" dirty="0"/>
              <a:t>) İslam Tarihi </a:t>
            </a:r>
            <a:endParaRPr lang="tr-TR" dirty="0" smtClean="0"/>
          </a:p>
          <a:p>
            <a:r>
              <a:rPr lang="tr-TR" dirty="0" smtClean="0"/>
              <a:t>f</a:t>
            </a:r>
            <a:r>
              <a:rPr lang="tr-TR" dirty="0"/>
              <a:t>) Dinler ve Mezhepler Tarihi </a:t>
            </a:r>
            <a:endParaRPr lang="tr-TR" dirty="0" smtClean="0"/>
          </a:p>
          <a:p>
            <a:r>
              <a:rPr lang="tr-TR" dirty="0" smtClean="0"/>
              <a:t>g</a:t>
            </a:r>
            <a:r>
              <a:rPr lang="tr-TR" dirty="0"/>
              <a:t>) Dini Hitabet </a:t>
            </a:r>
            <a:endParaRPr lang="tr-TR" dirty="0" smtClean="0"/>
          </a:p>
          <a:p>
            <a:endParaRPr lang="tr-TR" dirty="0"/>
          </a:p>
          <a:p>
            <a:pPr marL="0" indent="0">
              <a:buNone/>
            </a:pPr>
            <a:r>
              <a:rPr lang="tr-TR" dirty="0" err="1" smtClean="0">
                <a:solidFill>
                  <a:srgbClr val="FF0000"/>
                </a:solidFill>
              </a:rPr>
              <a:t>DHBT’de</a:t>
            </a:r>
            <a:r>
              <a:rPr lang="tr-TR" dirty="0" smtClean="0">
                <a:solidFill>
                  <a:srgbClr val="FF0000"/>
                </a:solidFill>
              </a:rPr>
              <a:t> </a:t>
            </a:r>
            <a:r>
              <a:rPr lang="tr-TR" dirty="0">
                <a:solidFill>
                  <a:srgbClr val="FF0000"/>
                </a:solidFill>
              </a:rPr>
              <a:t>yer alan Kur’an-ı Kerim metinleri ve mealleri “Türkiye Diyanet Vakfı, Yayın No: 86/A, ISBN: 978-975- 389-081-6, Kur’an-ı Kerim ve Açıklamalı Meali” isimli kaynaktan alınacaktır.</a:t>
            </a:r>
          </a:p>
          <a:p>
            <a:endParaRPr lang="tr-TR" dirty="0"/>
          </a:p>
        </p:txBody>
      </p:sp>
    </p:spTree>
    <p:extLst>
      <p:ext uri="{BB962C8B-B14F-4D97-AF65-F5344CB8AC3E}">
        <p14:creationId xmlns:p14="http://schemas.microsoft.com/office/powerpoint/2010/main" val="2350505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Ücret Yatırılacak Bankalar:</a:t>
            </a:r>
            <a:endParaRPr lang="tr-TR" dirty="0"/>
          </a:p>
        </p:txBody>
      </p:sp>
      <p:sp>
        <p:nvSpPr>
          <p:cNvPr id="3" name="İçerik Yer Tutucusu 2"/>
          <p:cNvSpPr>
            <a:spLocks noGrp="1"/>
          </p:cNvSpPr>
          <p:nvPr>
            <p:ph idx="1"/>
          </p:nvPr>
        </p:nvSpPr>
        <p:spPr/>
        <p:txBody>
          <a:bodyPr>
            <a:normAutofit fontScale="85000" lnSpcReduction="20000"/>
          </a:bodyPr>
          <a:lstStyle/>
          <a:p>
            <a:r>
              <a:rPr lang="tr-TR" dirty="0"/>
              <a:t>Akbank’ın tüm şubeleri, ATM ve internet bankacılığı (KKTC’den başvuracak adaylar hariç) </a:t>
            </a:r>
            <a:endParaRPr lang="tr-TR" dirty="0" smtClean="0"/>
          </a:p>
          <a:p>
            <a:r>
              <a:rPr lang="tr-TR" dirty="0" smtClean="0"/>
              <a:t>Albaraka </a:t>
            </a:r>
            <a:r>
              <a:rPr lang="tr-TR" dirty="0"/>
              <a:t>Türk Katılım Bankasının tüm şubeleri, ATM ve internet bankacılığı (KKTC’den başvuracak adaylar </a:t>
            </a:r>
            <a:r>
              <a:rPr lang="tr-TR" dirty="0" smtClean="0"/>
              <a:t>hariç)</a:t>
            </a:r>
          </a:p>
          <a:p>
            <a:r>
              <a:rPr lang="tr-TR" dirty="0" smtClean="0"/>
              <a:t>Finansbank’ın </a:t>
            </a:r>
            <a:r>
              <a:rPr lang="tr-TR" dirty="0"/>
              <a:t>tüm şubeleri, ATM ve internet bankacılığı (KKTC’den başvuracak adaylar hariç) </a:t>
            </a:r>
            <a:endParaRPr lang="tr-TR" dirty="0" smtClean="0"/>
          </a:p>
          <a:p>
            <a:r>
              <a:rPr lang="tr-TR" dirty="0" smtClean="0"/>
              <a:t>Kuveyt </a:t>
            </a:r>
            <a:r>
              <a:rPr lang="tr-TR" dirty="0"/>
              <a:t>Türk Katılım Bankası’nın tüm şubeleri, ATM ve internet bankacılığı (KKTC’den başvuracak adaylar hariç) </a:t>
            </a:r>
            <a:endParaRPr lang="tr-TR" dirty="0" smtClean="0"/>
          </a:p>
          <a:p>
            <a:r>
              <a:rPr lang="tr-TR" dirty="0" smtClean="0"/>
              <a:t>Halkbank </a:t>
            </a:r>
            <a:r>
              <a:rPr lang="tr-TR" dirty="0"/>
              <a:t>ATM, internet bankacılığı ve </a:t>
            </a:r>
            <a:r>
              <a:rPr lang="tr-TR" dirty="0" smtClean="0"/>
              <a:t>şubeler</a:t>
            </a:r>
          </a:p>
          <a:p>
            <a:r>
              <a:rPr lang="tr-TR" dirty="0" smtClean="0"/>
              <a:t> </a:t>
            </a:r>
            <a:r>
              <a:rPr lang="tr-TR" dirty="0"/>
              <a:t>ING Bank’ın tüm şubeleri ve internet bankacılığı (KKTC’den başvuracak adaylar hariç) </a:t>
            </a:r>
            <a:endParaRPr lang="tr-TR" dirty="0" smtClean="0"/>
          </a:p>
          <a:p>
            <a:r>
              <a:rPr lang="tr-TR" dirty="0" smtClean="0"/>
              <a:t>Vakıf </a:t>
            </a:r>
            <a:r>
              <a:rPr lang="tr-TR" dirty="0"/>
              <a:t>Katılım Bankası’nın tüm şubeleri ve ATM (KKTC’den başvuracak adaylar hariç) </a:t>
            </a:r>
            <a:endParaRPr lang="tr-TR" dirty="0" smtClean="0"/>
          </a:p>
          <a:p>
            <a:r>
              <a:rPr lang="tr-TR" dirty="0" smtClean="0"/>
              <a:t>Ziraat </a:t>
            </a:r>
            <a:r>
              <a:rPr lang="tr-TR" dirty="0"/>
              <a:t>Bankası sadece internet bankacılığı ve mobil bankacılık (Şubelerden ve ATM’den ücret yatırılmaz.) </a:t>
            </a:r>
          </a:p>
        </p:txBody>
      </p:sp>
    </p:spTree>
    <p:extLst>
      <p:ext uri="{BB962C8B-B14F-4D97-AF65-F5344CB8AC3E}">
        <p14:creationId xmlns:p14="http://schemas.microsoft.com/office/powerpoint/2010/main" val="3276137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Sınav İçin Önemli Tarihler (Ortaöğretim</a:t>
            </a:r>
            <a:r>
              <a:rPr lang="tr-TR" dirty="0"/>
              <a:t>): </a:t>
            </a:r>
          </a:p>
        </p:txBody>
      </p:sp>
      <p:sp>
        <p:nvSpPr>
          <p:cNvPr id="3" name="İçerik Yer Tutucusu 2"/>
          <p:cNvSpPr>
            <a:spLocks noGrp="1"/>
          </p:cNvSpPr>
          <p:nvPr>
            <p:ph idx="1"/>
          </p:nvPr>
        </p:nvSpPr>
        <p:spPr/>
        <p:txBody>
          <a:bodyPr>
            <a:normAutofit/>
          </a:bodyPr>
          <a:lstStyle/>
          <a:p>
            <a:r>
              <a:rPr lang="tr-TR" dirty="0"/>
              <a:t>KPSS </a:t>
            </a:r>
            <a:r>
              <a:rPr lang="tr-TR" dirty="0" smtClean="0"/>
              <a:t>Sınav Tarihi : 22 Kasım 2020 </a:t>
            </a:r>
          </a:p>
          <a:p>
            <a:r>
              <a:rPr lang="tr-TR" dirty="0" smtClean="0"/>
              <a:t>KPSS Başvuru Tarihleri : 15-30 </a:t>
            </a:r>
            <a:r>
              <a:rPr lang="tr-TR" dirty="0"/>
              <a:t>Eylül 2020 (Ücret ödeme için son gün, 1 Ekim 2020</a:t>
            </a:r>
            <a:r>
              <a:rPr lang="tr-TR" dirty="0" smtClean="0"/>
              <a:t>)</a:t>
            </a:r>
          </a:p>
          <a:p>
            <a:r>
              <a:rPr lang="tr-TR" dirty="0" smtClean="0"/>
              <a:t> </a:t>
            </a:r>
            <a:r>
              <a:rPr lang="tr-TR" dirty="0"/>
              <a:t>KPSS </a:t>
            </a:r>
            <a:r>
              <a:rPr lang="tr-TR" dirty="0" smtClean="0"/>
              <a:t>Sınav Saati ve Süresi : </a:t>
            </a:r>
            <a:r>
              <a:rPr lang="tr-TR" dirty="0"/>
              <a:t>10.15, 130 </a:t>
            </a:r>
            <a:r>
              <a:rPr lang="tr-TR" dirty="0" smtClean="0"/>
              <a:t>dakika</a:t>
            </a:r>
          </a:p>
          <a:p>
            <a:r>
              <a:rPr lang="tr-TR" dirty="0" smtClean="0"/>
              <a:t> </a:t>
            </a:r>
            <a:r>
              <a:rPr lang="tr-TR" dirty="0"/>
              <a:t>KPSS </a:t>
            </a:r>
            <a:r>
              <a:rPr lang="tr-TR" dirty="0" smtClean="0"/>
              <a:t>Sınav Ücreti : </a:t>
            </a:r>
            <a:r>
              <a:rPr lang="tr-TR" dirty="0"/>
              <a:t>80,00 TL </a:t>
            </a:r>
            <a:endParaRPr lang="tr-TR" dirty="0" smtClean="0"/>
          </a:p>
          <a:p>
            <a:r>
              <a:rPr lang="tr-TR" dirty="0" smtClean="0"/>
              <a:t>KPSS Geç Başvuru Günleri : </a:t>
            </a:r>
            <a:r>
              <a:rPr lang="tr-TR" dirty="0"/>
              <a:t>8-9 Ekim 2020 (Geç </a:t>
            </a:r>
            <a:r>
              <a:rPr lang="tr-TR" dirty="0" smtClean="0"/>
              <a:t>başvuru günlerinde </a:t>
            </a:r>
            <a:r>
              <a:rPr lang="tr-TR" dirty="0"/>
              <a:t>yapılan başvurularda sınav ücreti %50 artırımlı olarak 8-9 Ekim 2020 tarihlerinde ödenir.) </a:t>
            </a:r>
            <a:endParaRPr lang="tr-TR" dirty="0" smtClean="0"/>
          </a:p>
        </p:txBody>
      </p:sp>
    </p:spTree>
    <p:extLst>
      <p:ext uri="{BB962C8B-B14F-4D97-AF65-F5344CB8AC3E}">
        <p14:creationId xmlns:p14="http://schemas.microsoft.com/office/powerpoint/2010/main" val="791646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Sınav İçin Önemli Tarihler (Ortaöğretim): </a:t>
            </a:r>
          </a:p>
        </p:txBody>
      </p:sp>
      <p:sp>
        <p:nvSpPr>
          <p:cNvPr id="3" name="İçerik Yer Tutucusu 2"/>
          <p:cNvSpPr>
            <a:spLocks noGrp="1"/>
          </p:cNvSpPr>
          <p:nvPr>
            <p:ph idx="1"/>
          </p:nvPr>
        </p:nvSpPr>
        <p:spPr/>
        <p:txBody>
          <a:bodyPr>
            <a:normAutofit fontScale="92500" lnSpcReduction="20000"/>
          </a:bodyPr>
          <a:lstStyle/>
          <a:p>
            <a:endParaRPr lang="tr-TR" dirty="0" smtClean="0"/>
          </a:p>
          <a:p>
            <a:r>
              <a:rPr lang="tr-TR" dirty="0" smtClean="0"/>
              <a:t>DHBT </a:t>
            </a:r>
            <a:r>
              <a:rPr lang="tr-TR" dirty="0"/>
              <a:t>Sınav Tarihi : 27 Aralık 2020</a:t>
            </a:r>
          </a:p>
          <a:p>
            <a:r>
              <a:rPr lang="tr-TR" dirty="0"/>
              <a:t> DHBT Başvuru Tarihleri : 6-16 Kasım 2020 (DHBT sınav ücreti ödeme için son gün, 17 Kasım 2020)</a:t>
            </a:r>
          </a:p>
          <a:p>
            <a:r>
              <a:rPr lang="tr-TR" dirty="0"/>
              <a:t> (Adaylar, </a:t>
            </a:r>
            <a:r>
              <a:rPr lang="tr-TR" dirty="0" err="1"/>
              <a:t>KPSS’ye</a:t>
            </a:r>
            <a:r>
              <a:rPr lang="tr-TR" dirty="0"/>
              <a:t> katıldıkları öğrenim düzeyinde </a:t>
            </a:r>
            <a:r>
              <a:rPr lang="tr-TR" dirty="0" err="1"/>
              <a:t>DHBT’ye</a:t>
            </a:r>
            <a:r>
              <a:rPr lang="tr-TR" dirty="0"/>
              <a:t> katılmak zorundadır. Ortaöğretim düzeyinde </a:t>
            </a:r>
            <a:r>
              <a:rPr lang="tr-TR" dirty="0" err="1"/>
              <a:t>DHBT’ye</a:t>
            </a:r>
            <a:r>
              <a:rPr lang="tr-TR" dirty="0"/>
              <a:t> katılacak adayların puanlarının hesaplanabilmesi için KPSS Ortaöğretim sınavına başvuru yapmaları ve sınavın GENEL YETENEK-GENEL KÜLTÜR oturumuna katılmaları gerekmektedir.) </a:t>
            </a:r>
          </a:p>
          <a:p>
            <a:r>
              <a:rPr lang="tr-TR" dirty="0"/>
              <a:t>DHBT Sınav Saati ve Süresi : 10.15, 60 dakika</a:t>
            </a:r>
          </a:p>
          <a:p>
            <a:r>
              <a:rPr lang="tr-TR" dirty="0"/>
              <a:t> DHBT Sınav Ücreti : 80,00 TL</a:t>
            </a:r>
          </a:p>
          <a:p>
            <a:r>
              <a:rPr lang="tr-TR" dirty="0"/>
              <a:t> DHBT Geç Başvuru Günü : 24 Kasım 2020 (Geç başvuru gününde yapılan başvurularda sınav ücreti aynı gün, %50 artırımlı olarak ödenir</a:t>
            </a:r>
            <a:r>
              <a:rPr lang="tr-TR" dirty="0" smtClean="0"/>
              <a:t>.)</a:t>
            </a:r>
            <a:endParaRPr lang="tr-TR" dirty="0"/>
          </a:p>
        </p:txBody>
      </p:sp>
    </p:spTree>
    <p:extLst>
      <p:ext uri="{BB962C8B-B14F-4D97-AF65-F5344CB8AC3E}">
        <p14:creationId xmlns:p14="http://schemas.microsoft.com/office/powerpoint/2010/main" val="3475536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Sınava Kimler Katılabilir?</a:t>
            </a:r>
            <a:endParaRPr lang="tr-TR" dirty="0"/>
          </a:p>
        </p:txBody>
      </p:sp>
      <p:sp>
        <p:nvSpPr>
          <p:cNvPr id="3" name="İçerik Yer Tutucusu 2"/>
          <p:cNvSpPr>
            <a:spLocks noGrp="1"/>
          </p:cNvSpPr>
          <p:nvPr>
            <p:ph idx="1"/>
          </p:nvPr>
        </p:nvSpPr>
        <p:spPr/>
        <p:txBody>
          <a:bodyPr/>
          <a:lstStyle/>
          <a:p>
            <a:pPr marL="0" indent="0">
              <a:buNone/>
            </a:pPr>
            <a:endParaRPr lang="tr-TR" dirty="0" smtClean="0"/>
          </a:p>
          <a:p>
            <a:r>
              <a:rPr lang="tr-TR" dirty="0" smtClean="0"/>
              <a:t>2020-KPSS </a:t>
            </a:r>
            <a:r>
              <a:rPr lang="tr-TR" dirty="0"/>
              <a:t>Ortaöğretim Sınavı, ortaöğretim kurumlarından (lise, meslek lisesi) mezun olanlar ile sınavın geçerlilik süresi içerisinde (iki yıl) mezun olabilecek durumda bulunanlar içindir. </a:t>
            </a:r>
          </a:p>
        </p:txBody>
      </p:sp>
    </p:spTree>
    <p:extLst>
      <p:ext uri="{BB962C8B-B14F-4D97-AF65-F5344CB8AC3E}">
        <p14:creationId xmlns:p14="http://schemas.microsoft.com/office/powerpoint/2010/main" val="1665282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DİKKAT!</a:t>
            </a:r>
            <a:endParaRPr lang="tr-TR" dirty="0"/>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r>
              <a:rPr lang="tr-TR" dirty="0" smtClean="0"/>
              <a:t>Adayların</a:t>
            </a:r>
            <a:r>
              <a:rPr lang="tr-TR" dirty="0"/>
              <a:t>, B Grubu Kadrolar için ÖSYM’ce gerçekleştirilecek yerleştirme işlemlerine son başvuru tarihi itibariyle sınava girdikleri öğrenim düzeyinde mezun durumda olmaları şarttır.</a:t>
            </a:r>
          </a:p>
        </p:txBody>
      </p:sp>
    </p:spTree>
    <p:extLst>
      <p:ext uri="{BB962C8B-B14F-4D97-AF65-F5344CB8AC3E}">
        <p14:creationId xmlns:p14="http://schemas.microsoft.com/office/powerpoint/2010/main" val="2155774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NOT!</a:t>
            </a:r>
            <a:endParaRPr lang="tr-TR" dirty="0"/>
          </a:p>
        </p:txBody>
      </p:sp>
      <p:sp>
        <p:nvSpPr>
          <p:cNvPr id="3" name="İçerik Yer Tutucusu 2"/>
          <p:cNvSpPr>
            <a:spLocks noGrp="1"/>
          </p:cNvSpPr>
          <p:nvPr>
            <p:ph idx="1"/>
          </p:nvPr>
        </p:nvSpPr>
        <p:spPr/>
        <p:txBody>
          <a:bodyPr>
            <a:normAutofit/>
          </a:bodyPr>
          <a:lstStyle/>
          <a:p>
            <a:r>
              <a:rPr lang="tr-TR" dirty="0"/>
              <a:t>Sınav ücreti, kılavuzun son sayfasında belirtilen bankalardan birine veya ÖSYM’nin internet sayfasında e-</a:t>
            </a:r>
            <a:r>
              <a:rPr lang="tr-TR" dirty="0" err="1"/>
              <a:t>İŞLEMLER’de</a:t>
            </a:r>
            <a:r>
              <a:rPr lang="tr-TR" dirty="0"/>
              <a:t> yer alan “ÖDEMELER” alanından kredi kartı/banka kartı ile </a:t>
            </a:r>
            <a:r>
              <a:rPr lang="tr-TR" dirty="0" smtClean="0"/>
              <a:t>yatırılacaktır</a:t>
            </a:r>
          </a:p>
          <a:p>
            <a:r>
              <a:rPr lang="tr-TR" dirty="0"/>
              <a:t>Başvurusunu bir başvuru merkezinden yapacak adayların başvuru yapacakları başvuru merkezine şahsen gitmesi zorunludur. Başvuru merkezlerinden şahsın bizzat kendisi dışında başvuru yapılamayacaktır. Başvuru merkezleri tarafından adayların başvuruları, resmî iş günlerinde ve çalışma saatlerinde alınacaktır. </a:t>
            </a:r>
          </a:p>
        </p:txBody>
      </p:sp>
    </p:spTree>
    <p:extLst>
      <p:ext uri="{BB962C8B-B14F-4D97-AF65-F5344CB8AC3E}">
        <p14:creationId xmlns:p14="http://schemas.microsoft.com/office/powerpoint/2010/main" val="1406810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Başvuru Merkezinden Tercih Yapacak Adayların Dikkatine;</a:t>
            </a:r>
            <a:endParaRPr lang="tr-TR" dirty="0"/>
          </a:p>
        </p:txBody>
      </p:sp>
      <p:sp>
        <p:nvSpPr>
          <p:cNvPr id="3" name="İçerik Yer Tutucusu 2"/>
          <p:cNvSpPr>
            <a:spLocks noGrp="1"/>
          </p:cNvSpPr>
          <p:nvPr>
            <p:ph idx="1"/>
          </p:nvPr>
        </p:nvSpPr>
        <p:spPr/>
        <p:txBody>
          <a:bodyPr>
            <a:normAutofit/>
          </a:bodyPr>
          <a:lstStyle/>
          <a:p>
            <a:r>
              <a:rPr lang="tr-TR" dirty="0"/>
              <a:t>Başvurusunu bir başvuru merkezinde yapacak adayların başvuru merkezine giderken aşağıdaki belgeleri yanlarında bulundurmaları gerekmektedir: </a:t>
            </a:r>
            <a:endParaRPr lang="tr-TR" dirty="0" smtClean="0"/>
          </a:p>
          <a:p>
            <a:pPr>
              <a:buFont typeface="Wingdings" pitchFamily="2" charset="2"/>
              <a:buChar char="Ø"/>
            </a:pPr>
            <a:r>
              <a:rPr lang="tr-TR" dirty="0" smtClean="0"/>
              <a:t> </a:t>
            </a:r>
            <a:r>
              <a:rPr lang="tr-TR" dirty="0"/>
              <a:t>Eksiksiz ve doğru olarak doldurulmuş Aday Başvuru Formu </a:t>
            </a:r>
          </a:p>
          <a:p>
            <a:pPr>
              <a:buFont typeface="Wingdings" pitchFamily="2" charset="2"/>
              <a:buChar char="Ø"/>
            </a:pPr>
            <a:r>
              <a:rPr lang="tr-TR" dirty="0" smtClean="0"/>
              <a:t>Nüfus </a:t>
            </a:r>
            <a:r>
              <a:rPr lang="tr-TR" dirty="0"/>
              <a:t>Cüzdanı veya Türkiye Cumhuriyeti Kimlik Kartı veya geçerlilik süresi dolmamış pasaportun </a:t>
            </a:r>
            <a:r>
              <a:rPr lang="tr-TR" dirty="0" smtClean="0"/>
              <a:t>aslı</a:t>
            </a:r>
          </a:p>
          <a:p>
            <a:r>
              <a:rPr lang="tr-TR" dirty="0"/>
              <a:t>Bir başvuru merkezinden başvuru yapan adaylar, başvuru merkezine 10,00 TL </a:t>
            </a:r>
            <a:r>
              <a:rPr lang="tr-TR" dirty="0" smtClean="0"/>
              <a:t>başvuru hizmeti ücreti </a:t>
            </a:r>
            <a:r>
              <a:rPr lang="tr-TR" dirty="0"/>
              <a:t>ödeyeceklerdir. </a:t>
            </a:r>
          </a:p>
        </p:txBody>
      </p:sp>
    </p:spTree>
    <p:extLst>
      <p:ext uri="{BB962C8B-B14F-4D97-AF65-F5344CB8AC3E}">
        <p14:creationId xmlns:p14="http://schemas.microsoft.com/office/powerpoint/2010/main" val="1545729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İnternetle </a:t>
            </a:r>
            <a:r>
              <a:rPr lang="tr-TR" dirty="0"/>
              <a:t>Bireysel Başvurular </a:t>
            </a:r>
          </a:p>
        </p:txBody>
      </p:sp>
      <p:sp>
        <p:nvSpPr>
          <p:cNvPr id="3" name="İçerik Yer Tutucusu 2"/>
          <p:cNvSpPr>
            <a:spLocks noGrp="1"/>
          </p:cNvSpPr>
          <p:nvPr>
            <p:ph idx="1"/>
          </p:nvPr>
        </p:nvSpPr>
        <p:spPr/>
        <p:txBody>
          <a:bodyPr>
            <a:normAutofit/>
          </a:bodyPr>
          <a:lstStyle/>
          <a:p>
            <a:r>
              <a:rPr lang="tr-TR" dirty="0" smtClean="0"/>
              <a:t>Bireysel </a:t>
            </a:r>
            <a:r>
              <a:rPr lang="tr-TR" dirty="0"/>
              <a:t>olarak </a:t>
            </a:r>
            <a:r>
              <a:rPr lang="tr-TR" dirty="0" smtClean="0"/>
              <a:t>internet </a:t>
            </a:r>
            <a:r>
              <a:rPr lang="tr-TR" dirty="0"/>
              <a:t>aracılığıyla başvuru hakkı olan adaylar, ÖSYM’nin internet </a:t>
            </a:r>
            <a:r>
              <a:rPr lang="tr-TR" dirty="0" smtClean="0"/>
              <a:t>sayfasında;</a:t>
            </a:r>
          </a:p>
          <a:p>
            <a:r>
              <a:rPr lang="tr-TR" dirty="0" smtClean="0"/>
              <a:t> </a:t>
            </a:r>
            <a:r>
              <a:rPr lang="tr-TR" dirty="0"/>
              <a:t>e-</a:t>
            </a:r>
            <a:r>
              <a:rPr lang="tr-TR" dirty="0" err="1"/>
              <a:t>İŞLEMLER’de</a:t>
            </a:r>
            <a:r>
              <a:rPr lang="tr-TR" dirty="0"/>
              <a:t> yer alan “ADAY İŞLEMLERİ” alanından, buradaki açıklamalar doğrultusunda süresi içinde başvuru bilgilerini sisteme kaydedecek ve sınav ücretini yatırarak başvurularını tamamlayacaklardır. </a:t>
            </a:r>
            <a:endParaRPr lang="tr-TR" dirty="0" smtClean="0"/>
          </a:p>
          <a:p>
            <a:r>
              <a:rPr lang="tr-TR" dirty="0" smtClean="0"/>
              <a:t>İnternet </a:t>
            </a:r>
            <a:r>
              <a:rPr lang="tr-TR" dirty="0"/>
              <a:t>aracılığıyla bireysel başvuru, başvuru süresinin son günü saat 23.59’da sona erecektir. </a:t>
            </a:r>
          </a:p>
        </p:txBody>
      </p:sp>
    </p:spTree>
    <p:extLst>
      <p:ext uri="{BB962C8B-B14F-4D97-AF65-F5344CB8AC3E}">
        <p14:creationId xmlns:p14="http://schemas.microsoft.com/office/powerpoint/2010/main" val="2947507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Sınavda Uygulanacak Testler ve Soru Sayıları </a:t>
            </a:r>
          </a:p>
        </p:txBody>
      </p:sp>
      <p:sp>
        <p:nvSpPr>
          <p:cNvPr id="3" name="İçerik Yer Tutucusu 2"/>
          <p:cNvSpPr>
            <a:spLocks noGrp="1"/>
          </p:cNvSpPr>
          <p:nvPr>
            <p:ph idx="1"/>
          </p:nvPr>
        </p:nvSpPr>
        <p:spPr/>
        <p:txBody>
          <a:bodyPr/>
          <a:lstStyle/>
          <a:p>
            <a:endParaRPr lang="tr-TR" dirty="0" smtClean="0"/>
          </a:p>
          <a:p>
            <a:r>
              <a:rPr lang="tr-TR" dirty="0" smtClean="0"/>
              <a:t>KPSS: 22 </a:t>
            </a:r>
            <a:r>
              <a:rPr lang="tr-TR" dirty="0"/>
              <a:t>Kasım 2020 </a:t>
            </a:r>
            <a:endParaRPr lang="tr-TR" dirty="0" smtClean="0"/>
          </a:p>
          <a:p>
            <a:pPr marL="0" indent="0">
              <a:buNone/>
            </a:pPr>
            <a:r>
              <a:rPr lang="tr-TR" dirty="0" smtClean="0"/>
              <a:t>Genel </a:t>
            </a:r>
            <a:r>
              <a:rPr lang="tr-TR" dirty="0"/>
              <a:t>Yetenek (60) </a:t>
            </a:r>
            <a:endParaRPr lang="tr-TR" dirty="0" smtClean="0"/>
          </a:p>
          <a:p>
            <a:pPr marL="0" indent="0">
              <a:buNone/>
            </a:pPr>
            <a:r>
              <a:rPr lang="tr-TR" dirty="0" smtClean="0"/>
              <a:t>Genel </a:t>
            </a:r>
            <a:r>
              <a:rPr lang="tr-TR" dirty="0"/>
              <a:t>Kültür (60) </a:t>
            </a:r>
            <a:endParaRPr lang="tr-TR" dirty="0" smtClean="0"/>
          </a:p>
          <a:p>
            <a:endParaRPr lang="tr-TR" dirty="0" smtClean="0"/>
          </a:p>
          <a:p>
            <a:r>
              <a:rPr lang="tr-TR" dirty="0" smtClean="0"/>
              <a:t>Ortaöğretim </a:t>
            </a:r>
            <a:r>
              <a:rPr lang="tr-TR" dirty="0"/>
              <a:t>Düzeyi Din Hizmetleri Alan Bilgisi Testi (DHBT</a:t>
            </a:r>
            <a:r>
              <a:rPr lang="tr-TR" dirty="0" smtClean="0"/>
              <a:t>): </a:t>
            </a:r>
            <a:r>
              <a:rPr lang="tr-TR" dirty="0"/>
              <a:t>27 Aralık 2020 </a:t>
            </a:r>
            <a:endParaRPr lang="tr-TR" dirty="0" smtClean="0"/>
          </a:p>
          <a:p>
            <a:pPr marL="0" indent="0">
              <a:buNone/>
            </a:pPr>
            <a:r>
              <a:rPr lang="tr-TR" dirty="0" smtClean="0"/>
              <a:t>DHBT-1 </a:t>
            </a:r>
            <a:r>
              <a:rPr lang="tr-TR" dirty="0"/>
              <a:t>(20) </a:t>
            </a:r>
            <a:endParaRPr lang="tr-TR" dirty="0" smtClean="0"/>
          </a:p>
          <a:p>
            <a:pPr marL="0" indent="0">
              <a:buNone/>
            </a:pPr>
            <a:r>
              <a:rPr lang="tr-TR" dirty="0" smtClean="0"/>
              <a:t>DHBT-2 </a:t>
            </a:r>
            <a:r>
              <a:rPr lang="tr-TR" dirty="0"/>
              <a:t>(20)</a:t>
            </a:r>
          </a:p>
        </p:txBody>
      </p:sp>
    </p:spTree>
    <p:extLst>
      <p:ext uri="{BB962C8B-B14F-4D97-AF65-F5344CB8AC3E}">
        <p14:creationId xmlns:p14="http://schemas.microsoft.com/office/powerpoint/2010/main" val="3077608248"/>
      </p:ext>
    </p:extLst>
  </p:cSld>
  <p:clrMapOvr>
    <a:masterClrMapping/>
  </p:clrMapOvr>
</p:sld>
</file>

<file path=ppt/theme/theme1.xml><?xml version="1.0" encoding="utf-8"?>
<a:theme xmlns:a="http://schemas.openxmlformats.org/drawingml/2006/main" name="Hasır">
  <a:themeElements>
    <a:clrScheme name="Hasır">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y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asır">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63</TotalTime>
  <Words>879</Words>
  <Application>Microsoft Office PowerPoint</Application>
  <PresentationFormat>Ekran Gösterisi (4:3)</PresentationFormat>
  <Paragraphs>92</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Hasır</vt:lpstr>
      <vt:lpstr>Kpss Ortaöğretim Bilgilendirme</vt:lpstr>
      <vt:lpstr>Sınav İçin Önemli Tarihler (Ortaöğretim): </vt:lpstr>
      <vt:lpstr>Sınav İçin Önemli Tarihler (Ortaöğretim): </vt:lpstr>
      <vt:lpstr>Sınava Kimler Katılabilir?</vt:lpstr>
      <vt:lpstr>DİKKAT!</vt:lpstr>
      <vt:lpstr>NOT!</vt:lpstr>
      <vt:lpstr>Başvuru Merkezinden Tercih Yapacak Adayların Dikkatine;</vt:lpstr>
      <vt:lpstr>İnternetle Bireysel Başvurular </vt:lpstr>
      <vt:lpstr>Sınavda Uygulanacak Testler ve Soru Sayıları </vt:lpstr>
      <vt:lpstr>Girişte Yanınızda Bulunabilecekler</vt:lpstr>
      <vt:lpstr>DİKKAT:</vt:lpstr>
      <vt:lpstr>Sınavdan Çıkış Şartları</vt:lpstr>
      <vt:lpstr>Sınav Konuları(DHBT):</vt:lpstr>
      <vt:lpstr>Sınav Konuları(DHBT):</vt:lpstr>
      <vt:lpstr>Ücret Yatırılacak Bankalar: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Windows Kullanıcısı</cp:lastModifiedBy>
  <cp:revision>7</cp:revision>
  <dcterms:created xsi:type="dcterms:W3CDTF">2020-09-18T18:25:14Z</dcterms:created>
  <dcterms:modified xsi:type="dcterms:W3CDTF">2020-09-19T09:29:01Z</dcterms:modified>
</cp:coreProperties>
</file>