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285852" y="1285860"/>
            <a:ext cx="67432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MİLLİ SAVUNMA </a:t>
            </a:r>
          </a:p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ÜNİVERSİTESİ</a:t>
            </a:r>
          </a:p>
        </p:txBody>
      </p:sp>
      <p:pic>
        <p:nvPicPr>
          <p:cNvPr id="5121" name="Picture 1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3825875"/>
            <a:ext cx="1866900" cy="2447925"/>
          </a:xfrm>
          <a:prstGeom prst="rect">
            <a:avLst/>
          </a:prstGeom>
          <a:noFill/>
        </p:spPr>
      </p:pic>
      <p:pic>
        <p:nvPicPr>
          <p:cNvPr id="5122" name="Picture 2" descr="C:\Users\DELL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714752"/>
            <a:ext cx="4878409" cy="2356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SONUÇLARIN İLAN EDİLMESİ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8662" y="2251967"/>
            <a:ext cx="72152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HARP OKULU ASİL VE YEDEK ADAYLARIN KAYIT İŞLEMLERİ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AĞUSTOS -EYLÜL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ASB. MYO ASİL VE YEDEK ADAYLARIN KAYIT İŞLEMLERİ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AĞUSTOS -EYLÜL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/>
            </a:r>
            <a:b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</a:b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ASİL VE YEDEK LİSTELER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ADRESİNDE İLAN EDİLECEK, AYRICA POSTA YOLU İLE BİR DUYURU </a:t>
            </a:r>
            <a:r>
              <a:rPr kumimoji="0" lang="tr-TR" sz="1400" b="1" i="1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YAPILMAYACAK, BELGE GÖNDERİLMEYECEKTİR.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SINAVLARDA BAŞARILI OLAN ADAYLARDAN OKULLARA ALINACAK KONTENJAN SAYISI KADAR ADAY YERLEŞTİRMESİ YAPILACAKTIR. KONTENJANA GİREMEYEN ADAYLAR YEDEK OLARAK BELİRLENECEK, İHTİYAÇ HALİNDE ÇAĞRI YAPILABİLECEKTİR.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071538" y="600076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MİLLİ SAVUNMA ÜNİVERSİTESİ KILAVUZUNU İNCELEYİNİZ.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857364"/>
            <a:ext cx="8215370" cy="46434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1800" b="1" dirty="0"/>
              <a:t>BAŞVURU SÜRESİ</a:t>
            </a:r>
          </a:p>
          <a:p>
            <a:pPr algn="ctr">
              <a:buNone/>
            </a:pPr>
            <a:r>
              <a:rPr lang="tr-TR" sz="1800" b="1" dirty="0"/>
              <a:t>OCAK-ŞUBAT</a:t>
            </a:r>
          </a:p>
          <a:p>
            <a:pPr algn="ctr">
              <a:buNone/>
            </a:pPr>
            <a:endParaRPr lang="tr-TR" sz="1800" b="1" dirty="0"/>
          </a:p>
          <a:p>
            <a:pPr algn="ctr">
              <a:buNone/>
            </a:pPr>
            <a:r>
              <a:rPr lang="tr-TR" sz="1800" b="1" dirty="0" smtClean="0"/>
              <a:t>     SINAV </a:t>
            </a:r>
            <a:r>
              <a:rPr lang="tr-TR" sz="1800" b="1" dirty="0"/>
              <a:t>TARİHİ	 </a:t>
            </a:r>
            <a:endParaRPr lang="tr-TR" sz="1800" b="1" dirty="0"/>
          </a:p>
          <a:p>
            <a:pPr algn="ctr">
              <a:buNone/>
            </a:pPr>
            <a:r>
              <a:rPr lang="tr-TR" sz="1800" b="1" dirty="0" smtClean="0"/>
              <a:t>MART </a:t>
            </a:r>
            <a:r>
              <a:rPr lang="tr-TR" sz="1800" b="1" dirty="0"/>
              <a:t>2 HAFTA</a:t>
            </a:r>
          </a:p>
          <a:p>
            <a:pPr algn="ctr">
              <a:buNone/>
            </a:pPr>
            <a:r>
              <a:rPr lang="tr-TR" sz="1800" b="1" dirty="0"/>
              <a:t> </a:t>
            </a:r>
          </a:p>
          <a:p>
            <a:pPr algn="ctr">
              <a:buNone/>
            </a:pPr>
            <a:r>
              <a:rPr lang="tr-TR" sz="1800" b="1" dirty="0"/>
              <a:t>SINAV SAATİ - SÜRESİ</a:t>
            </a:r>
          </a:p>
          <a:p>
            <a:pPr algn="ctr">
              <a:buNone/>
            </a:pPr>
            <a:r>
              <a:rPr lang="tr-TR" sz="1800" b="1" dirty="0"/>
              <a:t>10.15, 135 DAKİKA </a:t>
            </a:r>
          </a:p>
          <a:p>
            <a:pPr algn="ctr">
              <a:buNone/>
            </a:pPr>
            <a:endParaRPr lang="tr-TR" sz="1800" b="1" dirty="0"/>
          </a:p>
          <a:p>
            <a:pPr>
              <a:buNone/>
            </a:pPr>
            <a:endParaRPr lang="tr-TR" sz="18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928794" y="357166"/>
            <a:ext cx="618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MİLLİ SAVUNMA ÜNİVERSİTESİ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BAŞVURU ŞARTLARI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0" y="1714488"/>
            <a:ext cx="8715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None/>
            </a:pPr>
            <a:r>
              <a:rPr lang="tr-TR" b="1" dirty="0"/>
              <a:t>--- TÜRKİYE CUMHURİYETİ VATANDAŞI OLMAK,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HARP OKULLARINA (HO) BAYAN VE ERKEK, ASTSUBAY MESLEK YÜKSEKOKULLARINA (ASB. MYO) SADECE ERKEK ÖĞRENCİ ALINACAKTIR.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HARP OKULLARI İÇİN 20, ASTSUBAY MESLEK YÜKSEKOKULLARI İÇİN 21 VE DAHA KÜÇÜK OLMALIDIR.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MİLLİ SAVUNMA ÜNİVERSİTESİ ASKERİ ÖĞRENCİ ADAY BELİRLEME SINAVI (2018-MSÜ)”NA KATILMIŞ VE BU SINAVDAN MİLLİ SAVUNMA BAKANLIĞINCA BELİRLENECEK OLAN ÇAĞRI TABAN PUANI ALMIŞ OLMAK  (GEÇEN SENE 18 MART)</a:t>
            </a:r>
          </a:p>
          <a:p>
            <a:pPr lvl="2"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	--- HARP OKULLARI VE ASTSUBAY MESLEK YÜKSEKOKULLARI TERCİHLERİNİ 	</a:t>
            </a:r>
            <a:r>
              <a:rPr lang="tr-TR" b="1" dirty="0">
                <a:hlinkClick r:id="rId2"/>
              </a:rPr>
              <a:t>www.msb.gov.tr</a:t>
            </a:r>
            <a:r>
              <a:rPr lang="tr-TR" b="1" dirty="0"/>
              <a:t> İNTERNET ADRESİNE </a:t>
            </a:r>
            <a:r>
              <a:rPr lang="tr-TR" b="1" dirty="0" smtClean="0"/>
              <a:t>GİREREK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BAŞVURU ŞARTLARI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85926"/>
            <a:ext cx="8229600" cy="4525963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tr-TR" sz="1900" b="1" dirty="0"/>
              <a:t>--- ASTSUBAY MESLEK YÜKSEK OKULU İÇİN TYT’DE 150 PUAN VE ÜZERİ, HARP OKULLARI İÇİN TYT’DE 150 PUAN ALMAK VE AYT’180 PUAN VE ÜZERİ ALMAK  (MSÜ BARAJ PUANI BELİRLEYEBİLİR.)</a:t>
            </a:r>
          </a:p>
          <a:p>
            <a:pPr lvl="2"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GÜVEN SORUŞTURMASINI  GEÇMEK</a:t>
            </a:r>
          </a:p>
          <a:p>
            <a:pPr>
              <a:buNone/>
            </a:pPr>
            <a:r>
              <a:rPr lang="tr-TR" sz="1900" b="1" dirty="0"/>
              <a:t> </a:t>
            </a:r>
          </a:p>
          <a:p>
            <a:pPr lvl="2">
              <a:buNone/>
            </a:pPr>
            <a:r>
              <a:rPr lang="tr-TR" sz="1900" b="1" dirty="0"/>
              <a:t>--- BİR ASKERİ OKULDAN ÇIKMIŞ VEYA ÇIKARILMAMIŞ, SİVİL OKULLARDAN İSE ÇIKARILMAMIŞ OLMAK,</a:t>
            </a:r>
          </a:p>
          <a:p>
            <a:pPr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NİŞANLI, EVLİ, DUL, HAMİLE, ÇOCUKLU OLMAMAK VEYA HERHANGİ BİR KADINLA VEYA ERKEKLE NİKÂHSIZ OLARAK BİRLİKTE YAŞAMAMAK,</a:t>
            </a:r>
          </a:p>
          <a:p>
            <a:pPr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İNTİBAK EĞİTİMİNİ BAŞARILI BİR ŞEKİLDE TAMAMLAMAK,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tr-TR" sz="3200" b="1" dirty="0"/>
              <a:t>MSÜ SINAVININ KAPSAMI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521497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tr-TR" b="1" dirty="0"/>
              <a:t>TÜRKÇE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SOSYAL BİLİMLER</a:t>
            </a:r>
          </a:p>
          <a:p>
            <a:pPr>
              <a:buNone/>
            </a:pPr>
            <a:r>
              <a:rPr lang="tr-TR" b="1" dirty="0"/>
              <a:t>  	--- TARİH	            			(5 SORU)</a:t>
            </a:r>
          </a:p>
          <a:p>
            <a:pPr>
              <a:buNone/>
            </a:pPr>
            <a:r>
              <a:rPr lang="tr-TR" b="1" dirty="0"/>
              <a:t>	--- COĞRAFYA				(5 SORU)</a:t>
            </a:r>
          </a:p>
          <a:p>
            <a:pPr>
              <a:buNone/>
            </a:pPr>
            <a:r>
              <a:rPr lang="tr-TR" b="1" dirty="0"/>
              <a:t>	--- FELSEFE				(5 SORU)</a:t>
            </a:r>
          </a:p>
          <a:p>
            <a:pPr>
              <a:buNone/>
            </a:pPr>
            <a:r>
              <a:rPr lang="tr-TR" b="1" dirty="0"/>
              <a:t>	--- DİN KÜLTÜRÜ VE AHLAK BİLGİSİ </a:t>
            </a:r>
          </a:p>
          <a:p>
            <a:pPr>
              <a:buNone/>
            </a:pPr>
            <a:r>
              <a:rPr lang="tr-TR" b="1" dirty="0"/>
              <a:t>(</a:t>
            </a:r>
            <a:r>
              <a:rPr lang="tr-TR" b="1" i="1" dirty="0"/>
              <a:t>VEYA İLAVE FELSEFE SORULARI</a:t>
            </a:r>
            <a:r>
              <a:rPr lang="tr-TR" b="1" dirty="0"/>
              <a:t>)	  	(5 SORU) </a:t>
            </a:r>
          </a:p>
          <a:p>
            <a:pPr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TEMEL MATEMATİK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FEN BİLİMLERİ</a:t>
            </a:r>
          </a:p>
          <a:p>
            <a:pPr>
              <a:buNone/>
            </a:pPr>
            <a:r>
              <a:rPr lang="tr-TR" b="1" dirty="0"/>
              <a:t>	--- FİZİK				(7 SORU)</a:t>
            </a:r>
          </a:p>
          <a:p>
            <a:pPr>
              <a:buNone/>
            </a:pPr>
            <a:r>
              <a:rPr lang="tr-TR" b="1" dirty="0"/>
              <a:t>	--- KİMYA				(7 SORU)</a:t>
            </a:r>
          </a:p>
          <a:p>
            <a:pPr>
              <a:buNone/>
            </a:pPr>
            <a:r>
              <a:rPr lang="tr-TR" b="1" dirty="0"/>
              <a:t>	--- BİYOLOJİ				(6 SORU)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725602"/>
          </a:xfrm>
        </p:spPr>
        <p:txBody>
          <a:bodyPr>
            <a:normAutofit/>
          </a:bodyPr>
          <a:lstStyle/>
          <a:p>
            <a:r>
              <a:rPr lang="tr-TR" sz="3200" b="1" dirty="0"/>
              <a:t>PUAN TÜRLERİNİN </a:t>
            </a:r>
            <a:r>
              <a:rPr lang="tr-TR" sz="2800" b="1" dirty="0"/>
              <a:t>HESAPLANMASINDA</a:t>
            </a:r>
            <a:r>
              <a:rPr lang="tr-TR" sz="3200" b="1" dirty="0"/>
              <a:t> </a:t>
            </a:r>
            <a:br>
              <a:rPr lang="tr-TR" sz="3200" b="1" dirty="0"/>
            </a:br>
            <a:r>
              <a:rPr lang="tr-TR" sz="3200" b="1" dirty="0"/>
              <a:t>TESTLERİN AĞIRLIKLARI (%)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42910" y="1928802"/>
          <a:ext cx="8143932" cy="27860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7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b="1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Türkçe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Temel Matematik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Fen Bilimleri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Sosyal Bilimler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MSÜ-SA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MSÜ-EA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MSÜ-SÖ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02">
                <a:tc>
                  <a:txBody>
                    <a:bodyPr/>
                    <a:lstStyle/>
                    <a:p>
                      <a:pPr marL="317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MSÜ-GN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357158" y="4857760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ÖĞRENCİLER SINAVDAN SONRA HARP OKULLARI VE ASTSUBAY MESLEK YÜKSEKOKULLARI TERCİHLERİNİ 	</a:t>
            </a:r>
            <a:r>
              <a:rPr lang="tr-TR" sz="1600" b="1" dirty="0">
                <a:hlinkClick r:id="rId2"/>
              </a:rPr>
              <a:t>WWW.MSB.GOV.TR</a:t>
            </a:r>
            <a:r>
              <a:rPr lang="tr-TR" sz="1600" b="1" dirty="0"/>
              <a:t> İNTERNET ADRESİNE GİREREK YAPMAK  </a:t>
            </a:r>
          </a:p>
          <a:p>
            <a:pPr algn="ctr"/>
            <a:endParaRPr lang="tr-TR" sz="1600" b="1" dirty="0"/>
          </a:p>
          <a:p>
            <a:pPr algn="ctr"/>
            <a:r>
              <a:rPr lang="tr-TR" sz="1600" b="1" dirty="0"/>
              <a:t>SONUÇ AÇIKLANMASI</a:t>
            </a:r>
          </a:p>
          <a:p>
            <a:pPr algn="ctr"/>
            <a:r>
              <a:rPr lang="tr-TR" sz="1600" b="1" dirty="0"/>
              <a:t>HAZİRAN </a:t>
            </a:r>
          </a:p>
          <a:p>
            <a:pPr algn="ctr"/>
            <a:endParaRPr lang="tr-T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u="heavy" dirty="0"/>
              <a:t> </a:t>
            </a:r>
            <a:r>
              <a:rPr lang="tr-TR" sz="2800" b="1" u="heavy" dirty="0"/>
              <a:t>2’NCİ SEÇİM AŞAMALARINA ÇAĞRI PUAN TÜRÜ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500306"/>
            <a:ext cx="84296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 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PUANI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KARA 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ASB.MYO</a:t>
            </a:r>
            <a:r>
              <a:rPr lang="tr-TR" sz="1400" b="1" dirty="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tr-TR" sz="14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             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 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DENİZ ASB.MYO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PUANI-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SÖZEL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HAVA ASB.MYO	</a:t>
            </a:r>
            <a:r>
              <a:rPr lang="tr-TR" sz="14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lang="tr-TR" sz="1400" b="1" dirty="0">
                <a:latin typeface="Arial" pitchFamily="34" charset="0"/>
                <a:ea typeface="Arial" pitchFamily="34" charset="0"/>
                <a:cs typeface="Arial" pitchFamily="34" charset="0"/>
              </a:rPr>
              <a:t>SAYISAL PUANI- EŞİT AĞIRLIK PUANI- SÖZEL PUANI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BANDO ASB.MYO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PUAN TÜRLERİNDEN ADAYIN ALDIĞI EN YÜKSEK PUAN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tr-TR" dirty="0"/>
              <a:t>2. SEÇİM AŞAMASI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2000240"/>
            <a:ext cx="75009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İÇİN ÇAĞRI VE 2. SEÇİM AŞAMALARINA GELİRKEN BERABERLERİNDE GETİRECEĞİ BELGELER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İNTERNET ADRESİNDE YAYINLANACAKTIR.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SAĞLIK RAPORU BÖLÜMÜ HARİÇ OLMAK ÜZERE İKİ GÜN OLACAK ŞEKİLDE İCRA EDİLECEKTİR.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1.GÜN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EVRAK KONTROL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KİŞİLİK DEĞERLENDİRME TESTİ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FİZİK DEĞERLENDİRME (</a:t>
            </a:r>
            <a:r>
              <a:rPr lang="tr-TR" sz="1200" dirty="0"/>
              <a:t>Boy-Kilo ölçümü )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PSİKOMOTOR TESTİ (HAVA HARP OKULU ADAYLARI İÇİN)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200" b="1" dirty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FİZİKİ YETERLİLİK TESTİ (</a:t>
            </a:r>
            <a:r>
              <a:rPr lang="tr-TR" sz="1200" b="1" dirty="0"/>
              <a:t>400 metre koşu, durarak uzun atlama, mekik, basketbol topu fırlatma ve barfiks 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2.GÜN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---MÜLAKAT SINAVLARI (</a:t>
            </a:r>
            <a:r>
              <a:rPr lang="tr-TR" sz="1200" dirty="0"/>
              <a:t>yüz yüze görüşme )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MÜZİK YETENEĞİ VE MÜZİK BİLGİSİ SEVİYE TESPİT SINAVI (BANDO ASTSUBAY MESLEK YÜKSEKOKULLARI İÇİN)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2. SEÇİM AŞAMALARINDA BAŞARILI OLAN ADAYLAR SAĞLIK RAPORU ALMAK ÜZERE HASTANEYE GÖNDERİLECEKTİR. OLUMLU SAĞLIK RAPORU ALAN VE TERCİHLERİ ARASINDA HAVA HARP OKULU OLAN ADAYLAR BELİRLENEN KONTENJAN DAHİLİNDE ÖĞRENCİ SEÇİM UÇUŞUNA GÖNDERİLECEKLERDİR.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214414" y="6215082"/>
            <a:ext cx="626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HAVA HARP OKULUNDA ÖĞRENCİ SEÇİM UÇUŞU YAPILACAKTIR.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00034" y="1571612"/>
            <a:ext cx="82153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2619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--- ÜNİVERSİTE SINAVI PUANI: HARP OKULLARI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(TYT+AYT), ASTSUBAY MESLEK YÜKSEKOKULLARI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 BANDO ASTSUBAY MESLEK YÜKSEKOKULU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 MÜZİK YETENEĞİ VE MÜZİK BİLGİSİ SEVİYE TESPİT SINAVI PUANI</a:t>
            </a:r>
          </a:p>
          <a:p>
            <a:pPr marL="457200" marR="0" lvl="1" indent="2619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          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FİZİKİ YETERLİLİK TESTİ PUANI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MÜLAKAT PUANI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(HARP OKULLARI VE ASTSUBAY MESLEK YÜKSEK OKULLARI İÇİN GEREK DUYULDUĞU TAKDİRDE, TYT VE AYT PUANLARINDA MSB TARAFINDAN YERLEŞTİRME TABAN PUANI BELİRLENEBİLECEKTİR.)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MİLLİ SAVUNMA ÜNİVERSİTESİ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HARP OKULLARI VE ASTSUBAY MESLEK YÜKSEKOKULLARI YERLEŞTİRME PUAN TÜRÜ</a:t>
            </a: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VE EŞİT AĞIRLIK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ASB.MYO</a:t>
            </a:r>
            <a:r>
              <a:rPr lang="tr-TR" sz="1200" b="1" dirty="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tr-TR" sz="12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      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PUANI (BANDO ASTSUBAY MESLEK YÜKSEKOKULU DAHİL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1214414" y="214290"/>
            <a:ext cx="688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AŞAMALARIN DEĞERLENDİRİLMESİ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443</Words>
  <Application>Microsoft Office PowerPoint</Application>
  <PresentationFormat>Ekran Gösterisi 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PowerPoint Sunusu</vt:lpstr>
      <vt:lpstr>PowerPoint Sunusu</vt:lpstr>
      <vt:lpstr>BAŞVURU ŞARTLARI</vt:lpstr>
      <vt:lpstr>BAŞVURU ŞARTLARI</vt:lpstr>
      <vt:lpstr>MSÜ SINAVININ KAPSAMI</vt:lpstr>
      <vt:lpstr>PUAN TÜRLERİNİN HESAPLANMASINDA  TESTLERİN AĞIRLIKLARI (%) </vt:lpstr>
      <vt:lpstr> 2’NCİ SEÇİM AŞAMALARINA ÇAĞRI PUAN TÜRÜ </vt:lpstr>
      <vt:lpstr>2. SEÇİM AŞAMASI</vt:lpstr>
      <vt:lpstr>PowerPoint Sunusu</vt:lpstr>
      <vt:lpstr>SONUÇLARIN İLAN EDİLMESİ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Rehberlik_1</cp:lastModifiedBy>
  <cp:revision>14</cp:revision>
  <dcterms:created xsi:type="dcterms:W3CDTF">2018-10-02T22:24:45Z</dcterms:created>
  <dcterms:modified xsi:type="dcterms:W3CDTF">2019-01-17T09:04:54Z</dcterms:modified>
</cp:coreProperties>
</file>